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3"/>
  </p:sldMasterIdLst>
  <p:sldIdLst>
    <p:sldId id="257" r:id="rId4"/>
    <p:sldId id="258" r:id="rId5"/>
    <p:sldId id="259" r:id="rId6"/>
    <p:sldId id="260" r:id="rId7"/>
    <p:sldId id="261" r:id="rId8"/>
    <p:sldId id="268" r:id="rId9"/>
    <p:sldId id="269" r:id="rId10"/>
    <p:sldId id="263" r:id="rId11"/>
    <p:sldId id="264" r:id="rId12"/>
    <p:sldId id="265" r:id="rId13"/>
    <p:sldId id="266" r:id="rId14"/>
    <p:sldId id="270" r:id="rId15"/>
  </p:sldIdLst>
  <p:sldSz cx="18288000" cy="10287000"/>
  <p:notesSz cx="6858000" cy="9144000"/>
  <p:embeddedFontLst>
    <p:embeddedFont>
      <p:font typeface="Agrandir Grand" panose="020B0604020202020204" charset="0"/>
      <p:regular r:id="rId16"/>
    </p:embeddedFont>
    <p:embeddedFont>
      <p:font typeface="Agrandir Grand Bold" panose="020B0604020202020204" charset="0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Montserrat Bold" panose="00000800000000000000" charset="0"/>
      <p:regular r:id="rId26"/>
    </p:embeddedFont>
    <p:embeddedFont>
      <p:font typeface="Montserrat Semi-Bold" panose="020B0604020202020204" charset="0"/>
      <p:regular r:id="rId27"/>
    </p:embeddedFont>
    <p:embeddedFont>
      <p:font typeface="Montserrat Semi-Bold Bold" panose="020B0604020202020204" charset="0"/>
      <p:regular r:id="rId28"/>
    </p:embeddedFont>
    <p:embeddedFont>
      <p:font typeface="Open Sans Light" panose="020B0306030504020204" pitchFamily="34" charset="0"/>
      <p:regular r:id="rId29"/>
      <p:italic r:id="rId30"/>
    </p:embeddedFont>
    <p:embeddedFont>
      <p:font typeface="Open Sans Light Bold" panose="020B0604020202020204" charset="0"/>
      <p:regular r:id="rId31"/>
    </p:embeddedFont>
    <p:embeddedFont>
      <p:font typeface="Open Sauce SemiBold" panose="020B0604020202020204" charset="0"/>
      <p:regular r:id="rId3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1086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Master" Target="slideMasters/slideMaster1.xml"/><Relationship Id="rId21" Type="http://schemas.openxmlformats.org/officeDocument/2006/relationships/font" Target="fonts/font6.fntdata"/><Relationship Id="rId34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sv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15.png"/><Relationship Id="rId4" Type="http://schemas.openxmlformats.org/officeDocument/2006/relationships/image" Target="../media/image4.sv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.svg"/><Relationship Id="rId7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4.svg"/><Relationship Id="rId7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svg"/><Relationship Id="rId7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>
            <a:off x="13428005" y="5351988"/>
            <a:ext cx="5463894" cy="946591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678116" y="6892459"/>
            <a:ext cx="5807213" cy="58072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79972" y="8061923"/>
            <a:ext cx="7652243" cy="346828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675008">
            <a:off x="-3119183" y="461523"/>
            <a:ext cx="5559299" cy="555929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61" r="38317"/>
          <a:stretch>
            <a:fillRect/>
          </a:stretch>
        </p:blipFill>
        <p:spPr>
          <a:xfrm rot="-7675008">
            <a:off x="-2127963" y="-2459107"/>
            <a:ext cx="5230636" cy="9061811"/>
          </a:xfrm>
          <a:prstGeom prst="rect">
            <a:avLst/>
          </a:prstGeom>
        </p:spPr>
      </p:pic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5031728" y="1901815"/>
            <a:ext cx="3678177" cy="3678177"/>
            <a:chOff x="0" y="0"/>
            <a:chExt cx="6350000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7"/>
              <a:stretch>
                <a:fillRect t="-26142" b="-26142"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3677240" y="3349500"/>
            <a:ext cx="4290504" cy="5272882"/>
            <a:chOff x="0" y="0"/>
            <a:chExt cx="1565187" cy="192356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65187" cy="1923562"/>
            </a:xfrm>
            <a:custGeom>
              <a:avLst/>
              <a:gdLst/>
              <a:ahLst/>
              <a:cxnLst/>
              <a:rect l="l" t="t" r="r" b="b"/>
              <a:pathLst>
                <a:path w="1565187" h="1923562">
                  <a:moveTo>
                    <a:pt x="1440727" y="1923561"/>
                  </a:moveTo>
                  <a:lnTo>
                    <a:pt x="124460" y="1923561"/>
                  </a:lnTo>
                  <a:cubicBezTo>
                    <a:pt x="55880" y="1923561"/>
                    <a:pt x="0" y="1867682"/>
                    <a:pt x="0" y="17991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799102"/>
                  </a:lnTo>
                  <a:cubicBezTo>
                    <a:pt x="1565187" y="1867682"/>
                    <a:pt x="1509307" y="1923562"/>
                    <a:pt x="1440727" y="1923562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9659528" y="1901815"/>
            <a:ext cx="3678177" cy="367817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8"/>
              <a:stretch>
                <a:fillRect t="-28784" b="-28784"/>
              </a:stretch>
            </a:blipFill>
          </p:spPr>
        </p:sp>
        <p:sp>
          <p:nvSpPr>
            <p:cNvPr id="14" name="Freeform 1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 rot="10098886">
            <a:off x="-1462112" y="861839"/>
            <a:ext cx="3550482" cy="2347815"/>
          </a:xfrm>
          <a:prstGeom prst="rect">
            <a:avLst/>
          </a:prstGeom>
        </p:spPr>
      </p:pic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4163015" y="1901815"/>
            <a:ext cx="3678177" cy="367817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0"/>
              <a:stretch>
                <a:fillRect t="-20000" b="-20000"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sp>
        <p:nvSpPr>
          <p:cNvPr id="19" name="AutoShape 19"/>
          <p:cNvSpPr/>
          <p:nvPr/>
        </p:nvSpPr>
        <p:spPr>
          <a:xfrm rot="-5400000">
            <a:off x="1142908" y="5570467"/>
            <a:ext cx="706476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0" name="AutoShape 20"/>
          <p:cNvSpPr/>
          <p:nvPr/>
        </p:nvSpPr>
        <p:spPr>
          <a:xfrm rot="-5400000">
            <a:off x="5663297" y="5622620"/>
            <a:ext cx="706476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AutoShape 21"/>
          <p:cNvSpPr/>
          <p:nvPr/>
        </p:nvSpPr>
        <p:spPr>
          <a:xfrm rot="-5400000">
            <a:off x="10144858" y="5622620"/>
            <a:ext cx="7064765" cy="0"/>
          </a:xfrm>
          <a:prstGeom prst="line">
            <a:avLst/>
          </a:prstGeom>
          <a:ln w="19050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644689" y="1915039"/>
            <a:ext cx="3678177" cy="367817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11"/>
              <a:stretch>
                <a:fillRect t="-16666" b="-16666"/>
              </a:stretch>
            </a:blipFill>
          </p:spPr>
        </p:sp>
        <p:sp>
          <p:nvSpPr>
            <p:cNvPr id="24" name="Freeform 2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19050"/>
                  </a:moveTo>
                  <a:cubicBezTo>
                    <a:pt x="5769610" y="19050"/>
                    <a:pt x="6330950" y="580390"/>
                    <a:pt x="6330950" y="1270000"/>
                  </a:cubicBezTo>
                  <a:lnTo>
                    <a:pt x="6330950" y="5080000"/>
                  </a:lnTo>
                  <a:cubicBezTo>
                    <a:pt x="6330950" y="5769610"/>
                    <a:pt x="5769610" y="6330950"/>
                    <a:pt x="5080000" y="6330950"/>
                  </a:cubicBezTo>
                  <a:lnTo>
                    <a:pt x="1270000" y="6330950"/>
                  </a:lnTo>
                  <a:cubicBezTo>
                    <a:pt x="580390" y="6330950"/>
                    <a:pt x="19050" y="5769610"/>
                    <a:pt x="19050" y="5080000"/>
                  </a:cubicBezTo>
                  <a:lnTo>
                    <a:pt x="19050" y="1270000"/>
                  </a:lnTo>
                  <a:cubicBezTo>
                    <a:pt x="19050" y="580390"/>
                    <a:pt x="580390" y="19050"/>
                    <a:pt x="1270000" y="19050"/>
                  </a:cubicBezTo>
                  <a:lnTo>
                    <a:pt x="5080000" y="19050"/>
                  </a:lnTo>
                  <a:moveTo>
                    <a:pt x="5080000" y="0"/>
                  </a:moveTo>
                  <a:lnTo>
                    <a:pt x="1270000" y="0"/>
                  </a:lnTo>
                  <a:cubicBezTo>
                    <a:pt x="568960" y="0"/>
                    <a:pt x="0" y="568960"/>
                    <a:pt x="0" y="1270000"/>
                  </a:cubicBezTo>
                  <a:lnTo>
                    <a:pt x="0" y="5080000"/>
                  </a:lnTo>
                  <a:cubicBezTo>
                    <a:pt x="0" y="5781040"/>
                    <a:pt x="568960" y="6350000"/>
                    <a:pt x="1270000" y="6350000"/>
                  </a:cubicBezTo>
                  <a:lnTo>
                    <a:pt x="5080000" y="6350000"/>
                  </a:lnTo>
                  <a:cubicBezTo>
                    <a:pt x="5781040" y="6350000"/>
                    <a:pt x="6350000" y="5781040"/>
                    <a:pt x="6350000" y="5080000"/>
                  </a:cubicBezTo>
                  <a:lnTo>
                    <a:pt x="6350000" y="1270000"/>
                  </a:lnTo>
                  <a:cubicBezTo>
                    <a:pt x="6350000" y="568960"/>
                    <a:pt x="5781040" y="0"/>
                    <a:pt x="5080000" y="0"/>
                  </a:cubicBezTo>
                  <a:lnTo>
                    <a:pt x="5080000" y="0"/>
                  </a:lnTo>
                  <a:close/>
                </a:path>
              </a:pathLst>
            </a:custGeom>
            <a:solidFill>
              <a:srgbClr val="1E1D1D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6070824" y="-151628"/>
            <a:ext cx="6082040" cy="14264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6"/>
              </a:lnSpc>
            </a:pPr>
            <a:r>
              <a:rPr lang="en-US" sz="8340" b="1" u="sng" dirty="0">
                <a:solidFill>
                  <a:srgbClr val="FFFFFF"/>
                </a:solidFill>
                <a:latin typeface="Montserrat Bold"/>
              </a:rPr>
              <a:t>Team 16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784866" y="5566839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Nguyễn Tống Minh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220864" y="5566839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Lý Nhật Nam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9701308" y="5545591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"/>
              </a:rPr>
              <a:t>Phạm Thanh Nam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031424" y="5566839"/>
            <a:ext cx="3594618" cy="438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74"/>
              </a:lnSpc>
            </a:pPr>
            <a:r>
              <a:rPr lang="en-US" sz="2624">
                <a:solidFill>
                  <a:srgbClr val="FFFFFF"/>
                </a:solidFill>
                <a:latin typeface="Montserrat Semi-Bold Bold"/>
              </a:rPr>
              <a:t>Nguyễn Xuân Nam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1607" y="6343190"/>
            <a:ext cx="3468351" cy="227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Package test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Package sorting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Class ArrayUtils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UML Diagrams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README.md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Pull request feedback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137306" y="6343190"/>
            <a:ext cx="3553549" cy="227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Package view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Package controller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Package listener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Class ColorUtils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Report writing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Pull request feedback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9807689" y="6343190"/>
            <a:ext cx="3488237" cy="2660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Class HomeScreen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Class HomeController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Class SortListener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Package component (50%)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Report writing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Pull request feedback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4031424" y="6343190"/>
            <a:ext cx="3488237" cy="2279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Package component (50%)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Package exception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Class DataUtils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Presentation design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 Bold"/>
              </a:rPr>
              <a:t>- Exception handler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-1802282" y="-2107031"/>
            <a:ext cx="10396853" cy="103968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323786" y="-2265916"/>
            <a:ext cx="7766685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10324695" y="3435454"/>
            <a:ext cx="10396853" cy="1039685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419640"/>
            <a:ext cx="18288000" cy="2466386"/>
            <a:chOff x="0" y="0"/>
            <a:chExt cx="3505855" cy="472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5855" cy="472812"/>
            </a:xfrm>
            <a:custGeom>
              <a:avLst/>
              <a:gdLst/>
              <a:ahLst/>
              <a:cxnLst/>
              <a:rect l="l" t="t" r="r" b="b"/>
              <a:pathLst>
                <a:path w="3505855" h="472812">
                  <a:moveTo>
                    <a:pt x="0" y="0"/>
                  </a:moveTo>
                  <a:lnTo>
                    <a:pt x="3505855" y="0"/>
                  </a:lnTo>
                  <a:lnTo>
                    <a:pt x="3505855" y="472812"/>
                  </a:lnTo>
                  <a:lnTo>
                    <a:pt x="0" y="472812"/>
                  </a:lnTo>
                  <a:close/>
                </a:path>
              </a:pathLst>
            </a:custGeom>
            <a:solidFill>
              <a:srgbClr val="491313">
                <a:alpha val="8078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47484" tIns="47484" rIns="47484" bIns="47484" rtlCol="0" anchor="ctr"/>
            <a:lstStyle/>
            <a:p>
              <a:pPr algn="ctr">
                <a:lnSpc>
                  <a:spcPts val="379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95641">
            <a:off x="9142830" y="5687568"/>
            <a:ext cx="16230600" cy="71414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6551" y="633591"/>
            <a:ext cx="14834898" cy="164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8270">
                <a:solidFill>
                  <a:srgbClr val="C9E265"/>
                </a:solidFill>
                <a:latin typeface="Agrandir Grand"/>
              </a:rPr>
              <a:t>OOP TECHNIQUES</a:t>
            </a:r>
          </a:p>
        </p:txBody>
      </p:sp>
      <p:sp>
        <p:nvSpPr>
          <p:cNvPr id="10" name="AutoShape 10"/>
          <p:cNvSpPr/>
          <p:nvPr/>
        </p:nvSpPr>
        <p:spPr>
          <a:xfrm>
            <a:off x="1559556" y="3505418"/>
            <a:ext cx="3168207" cy="0"/>
          </a:xfrm>
          <a:prstGeom prst="line">
            <a:avLst/>
          </a:prstGeom>
          <a:ln w="19050" cap="rnd">
            <a:solidFill>
              <a:srgbClr val="F9C0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" name="TextBox 11"/>
          <p:cNvSpPr txBox="1"/>
          <p:nvPr/>
        </p:nvSpPr>
        <p:spPr>
          <a:xfrm>
            <a:off x="1394078" y="3081870"/>
            <a:ext cx="2565855" cy="47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  <a:spcBef>
                <a:spcPct val="0"/>
              </a:spcBef>
            </a:pPr>
            <a:r>
              <a:rPr lang="en-US" sz="2824">
                <a:solidFill>
                  <a:srgbClr val="F9C041"/>
                </a:solidFill>
                <a:latin typeface="Montserrat Semi-Bold Bold"/>
              </a:rPr>
              <a:t>Composition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5478" y="2771725"/>
            <a:ext cx="1394078" cy="98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573517" y="2771725"/>
            <a:ext cx="1394078" cy="98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02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967595" y="3514943"/>
            <a:ext cx="2683162" cy="0"/>
          </a:xfrm>
          <a:prstGeom prst="line">
            <a:avLst/>
          </a:prstGeom>
          <a:ln w="19050" cap="rnd">
            <a:solidFill>
              <a:srgbClr val="F9C0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5" name="TextBox 15"/>
          <p:cNvSpPr txBox="1"/>
          <p:nvPr/>
        </p:nvSpPr>
        <p:spPr>
          <a:xfrm>
            <a:off x="10967595" y="3062820"/>
            <a:ext cx="2166223" cy="47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  <a:spcBef>
                <a:spcPct val="0"/>
              </a:spcBef>
            </a:pPr>
            <a:r>
              <a:rPr lang="en-US" sz="2824">
                <a:solidFill>
                  <a:srgbClr val="F9C041"/>
                </a:solidFill>
                <a:latin typeface="Montserrat Semi-Bold Bold"/>
              </a:rPr>
              <a:t>Inheritance</a:t>
            </a:r>
          </a:p>
        </p:txBody>
      </p:sp>
      <p:sp>
        <p:nvSpPr>
          <p:cNvPr id="19" name="TextBox 16">
            <a:extLst>
              <a:ext uri="{FF2B5EF4-FFF2-40B4-BE49-F238E27FC236}">
                <a16:creationId xmlns:a16="http://schemas.microsoft.com/office/drawing/2014/main" id="{101999D8-DA7F-8357-2FCF-C125425A941F}"/>
              </a:ext>
            </a:extLst>
          </p:cNvPr>
          <p:cNvSpPr txBox="1"/>
          <p:nvPr/>
        </p:nvSpPr>
        <p:spPr>
          <a:xfrm>
            <a:off x="626372" y="3928967"/>
            <a:ext cx="7227061" cy="3049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 Has-a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BaseController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and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BaseController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fully dependent on 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BaseScreen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 Has-a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HomeController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and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HomeController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fully dependent on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HomeScreen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-Has-a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HomeController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and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HomeController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fully dependent on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SortingScreen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</p:txBody>
      </p:sp>
      <p:sp>
        <p:nvSpPr>
          <p:cNvPr id="21" name="TextBox 17">
            <a:extLst>
              <a:ext uri="{FF2B5EF4-FFF2-40B4-BE49-F238E27FC236}">
                <a16:creationId xmlns:a16="http://schemas.microsoft.com/office/drawing/2014/main" id="{D7CB3DA4-73D8-EBD2-2511-DC52DEAFD9DD}"/>
              </a:ext>
            </a:extLst>
          </p:cNvPr>
          <p:cNvSpPr txBox="1"/>
          <p:nvPr/>
        </p:nvSpPr>
        <p:spPr>
          <a:xfrm>
            <a:off x="9991140" y="3939388"/>
            <a:ext cx="8296860" cy="6127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HomeScreen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inherit from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BaseScreen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Sortingscreen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inherit from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BaseScreen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MergeSortScreen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,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CountingSortScreen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,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RadixSortScreen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inherit from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SortingScreen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,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SortingAlgorithm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MyActionListener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inherit from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awt.ActionListener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LeftSideBarBtnListener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inherit from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MyActionListener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MyChangeListener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inherit from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awt.ChangeListener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ProgressSliderListener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inherit from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MyChangeListener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MyComponentAdapter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inherit from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awt.ComponentAdapter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WindowResize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inherrit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from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MyComponentAdapter</a:t>
            </a: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-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NullException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,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OutOfBoundException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, </a:t>
            </a:r>
            <a:r>
              <a:rPr lang="en-US" sz="2143" dirty="0" err="1">
                <a:solidFill>
                  <a:schemeClr val="bg1"/>
                </a:solidFill>
                <a:latin typeface="Montserrat Semi-Bold"/>
              </a:rPr>
              <a:t>DataTypeException</a:t>
            </a: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inherit from Exception</a:t>
            </a:r>
          </a:p>
          <a:p>
            <a:pPr>
              <a:lnSpc>
                <a:spcPts val="3000"/>
              </a:lnSpc>
            </a:pPr>
            <a:endParaRPr lang="en-US" sz="2143" dirty="0">
              <a:solidFill>
                <a:schemeClr val="bg1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r>
              <a:rPr lang="en-US" sz="2143" dirty="0">
                <a:solidFill>
                  <a:schemeClr val="bg1"/>
                </a:solidFill>
                <a:latin typeface="Montserrat Semi-Bold"/>
              </a:rPr>
              <a:t> </a:t>
            </a:r>
          </a:p>
          <a:p>
            <a:pPr>
              <a:lnSpc>
                <a:spcPts val="3000"/>
              </a:lnSpc>
            </a:pPr>
            <a:endParaRPr lang="en-US" sz="2143" dirty="0">
              <a:solidFill>
                <a:schemeClr val="bg1"/>
              </a:solidFill>
              <a:latin typeface="Montserrat Semi-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-1802282" y="-2312401"/>
            <a:ext cx="10396853" cy="103968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-2323786" y="-2265916"/>
            <a:ext cx="7766685" cy="82296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10324695" y="3435454"/>
            <a:ext cx="10396853" cy="1039685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0" y="419640"/>
            <a:ext cx="18288000" cy="2466386"/>
            <a:chOff x="0" y="0"/>
            <a:chExt cx="3505855" cy="47281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505855" cy="472812"/>
            </a:xfrm>
            <a:custGeom>
              <a:avLst/>
              <a:gdLst/>
              <a:ahLst/>
              <a:cxnLst/>
              <a:rect l="l" t="t" r="r" b="b"/>
              <a:pathLst>
                <a:path w="3505855" h="472812">
                  <a:moveTo>
                    <a:pt x="0" y="0"/>
                  </a:moveTo>
                  <a:lnTo>
                    <a:pt x="3505855" y="0"/>
                  </a:lnTo>
                  <a:lnTo>
                    <a:pt x="3505855" y="472812"/>
                  </a:lnTo>
                  <a:lnTo>
                    <a:pt x="0" y="472812"/>
                  </a:lnTo>
                  <a:close/>
                </a:path>
              </a:pathLst>
            </a:custGeom>
            <a:solidFill>
              <a:srgbClr val="491313">
                <a:alpha val="80784"/>
              </a:srgbClr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47484" tIns="47484" rIns="47484" bIns="47484" rtlCol="0" anchor="ctr"/>
            <a:lstStyle/>
            <a:p>
              <a:pPr algn="ctr">
                <a:lnSpc>
                  <a:spcPts val="3794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7095641">
            <a:off x="9142830" y="5687568"/>
            <a:ext cx="16230600" cy="71414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726551" y="633591"/>
            <a:ext cx="14834898" cy="1647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8"/>
              </a:lnSpc>
            </a:pPr>
            <a:r>
              <a:rPr lang="en-US" sz="8270">
                <a:solidFill>
                  <a:srgbClr val="C9E265"/>
                </a:solidFill>
                <a:latin typeface="Agrandir Grand"/>
              </a:rPr>
              <a:t>OOP TECHNIQUES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62517" y="3060676"/>
            <a:ext cx="1394078" cy="98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70556" y="3060676"/>
            <a:ext cx="1394078" cy="9866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90"/>
              </a:lnSpc>
              <a:spcBef>
                <a:spcPct val="0"/>
              </a:spcBef>
            </a:pPr>
            <a:r>
              <a:rPr lang="en-US" sz="5779">
                <a:solidFill>
                  <a:srgbClr val="F1C024"/>
                </a:solidFill>
                <a:latin typeface="Open Sauce SemiBold"/>
              </a:rPr>
              <a:t>04</a:t>
            </a:r>
          </a:p>
        </p:txBody>
      </p:sp>
      <p:sp>
        <p:nvSpPr>
          <p:cNvPr id="12" name="AutoShape 12"/>
          <p:cNvSpPr/>
          <p:nvPr/>
        </p:nvSpPr>
        <p:spPr>
          <a:xfrm>
            <a:off x="2256595" y="3822943"/>
            <a:ext cx="3056706" cy="0"/>
          </a:xfrm>
          <a:prstGeom prst="line">
            <a:avLst/>
          </a:prstGeom>
          <a:ln w="19050" cap="rnd">
            <a:solidFill>
              <a:srgbClr val="F9C0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AutoShape 13"/>
          <p:cNvSpPr/>
          <p:nvPr/>
        </p:nvSpPr>
        <p:spPr>
          <a:xfrm>
            <a:off x="11663464" y="3790189"/>
            <a:ext cx="2683162" cy="0"/>
          </a:xfrm>
          <a:prstGeom prst="line">
            <a:avLst/>
          </a:prstGeom>
          <a:ln w="19050" cap="rnd">
            <a:solidFill>
              <a:srgbClr val="F9C04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" name="TextBox 14"/>
          <p:cNvSpPr txBox="1"/>
          <p:nvPr/>
        </p:nvSpPr>
        <p:spPr>
          <a:xfrm>
            <a:off x="2256595" y="3351771"/>
            <a:ext cx="2756297" cy="47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  <a:spcBef>
                <a:spcPct val="0"/>
              </a:spcBef>
            </a:pPr>
            <a:r>
              <a:rPr lang="en-US" sz="2824">
                <a:solidFill>
                  <a:srgbClr val="F9C041"/>
                </a:solidFill>
                <a:latin typeface="Montserrat Semi-Bold Bold"/>
              </a:rPr>
              <a:t>Polymorphism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663464" y="3357116"/>
            <a:ext cx="2377440" cy="4711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4"/>
              </a:lnSpc>
              <a:spcBef>
                <a:spcPct val="0"/>
              </a:spcBef>
            </a:pPr>
            <a:r>
              <a:rPr lang="en-US" sz="2824">
                <a:solidFill>
                  <a:srgbClr val="F9C041"/>
                </a:solidFill>
                <a:latin typeface="Montserrat Semi-Bold Bold"/>
              </a:rPr>
              <a:t>Aggregation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2337" y="4285489"/>
            <a:ext cx="7081110" cy="3041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"/>
              </a:rPr>
              <a:t>- MergeSortScreen, CountingSortScreen, RadixSortScreen override method for each Screen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"/>
              </a:rPr>
              <a:t>- LeftSideBarBtnListener overide actionPerformed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"/>
              </a:rPr>
              <a:t>- ProgressSliderListener overide stateChanged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"/>
              </a:rPr>
              <a:t>- WindowResize overide componentResize</a:t>
            </a:r>
          </a:p>
          <a:p>
            <a:pPr>
              <a:lnSpc>
                <a:spcPts val="3000"/>
              </a:lnSpc>
            </a:pPr>
            <a:endParaRPr lang="en-US" sz="2143">
              <a:solidFill>
                <a:srgbClr val="FFFFFF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endParaRPr lang="en-US" sz="2143">
              <a:solidFill>
                <a:srgbClr val="FFFFFF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endParaRPr lang="en-US" sz="2143">
              <a:solidFill>
                <a:srgbClr val="FFFFFF"/>
              </a:solidFill>
              <a:latin typeface="Montserrat Semi-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967595" y="4285489"/>
            <a:ext cx="7081110" cy="26601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"/>
              </a:rPr>
              <a:t>- SortingController has-a sortingModel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"/>
              </a:rPr>
              <a:t>- MyActionListener has-a sortingController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"/>
              </a:rPr>
              <a:t>- MyChangeListener has-a sortingController</a:t>
            </a:r>
          </a:p>
          <a:p>
            <a:pPr>
              <a:lnSpc>
                <a:spcPts val="3000"/>
              </a:lnSpc>
            </a:pPr>
            <a:r>
              <a:rPr lang="en-US" sz="2143">
                <a:solidFill>
                  <a:srgbClr val="FFFFFF"/>
                </a:solidFill>
                <a:latin typeface="Montserrat Semi-Bold"/>
              </a:rPr>
              <a:t>- MyComponentAdapter has-a sortingController</a:t>
            </a:r>
          </a:p>
          <a:p>
            <a:pPr>
              <a:lnSpc>
                <a:spcPts val="3000"/>
              </a:lnSpc>
            </a:pPr>
            <a:endParaRPr lang="en-US" sz="2143">
              <a:solidFill>
                <a:srgbClr val="FFFFFF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endParaRPr lang="en-US" sz="2143">
              <a:solidFill>
                <a:srgbClr val="FFFFFF"/>
              </a:solidFill>
              <a:latin typeface="Montserrat Semi-Bold"/>
            </a:endParaRPr>
          </a:p>
          <a:p>
            <a:pPr>
              <a:lnSpc>
                <a:spcPts val="3000"/>
              </a:lnSpc>
            </a:pPr>
            <a:endParaRPr lang="en-US" sz="2143">
              <a:solidFill>
                <a:srgbClr val="FFFFFF"/>
              </a:solidFill>
              <a:latin typeface="Montserrat Semi-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5107436" y="-1840700"/>
            <a:ext cx="11485214" cy="114852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0329984" y="1262907"/>
            <a:ext cx="10396853" cy="103968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185684">
            <a:off x="-6178965" y="-4578881"/>
            <a:ext cx="9527757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 rot="-8770717">
            <a:off x="13608266" y="7098783"/>
            <a:ext cx="9527757" cy="8229600"/>
          </a:xfrm>
          <a:prstGeom prst="rect">
            <a:avLst/>
          </a:prstGeom>
        </p:spPr>
      </p:pic>
      <p:pic>
        <p:nvPicPr>
          <p:cNvPr id="6" name="bandicam 2022-07-13 22-21-47-579">
            <a:hlinkClick r:id="" action="ppaction://media"/>
            <a:extLst>
              <a:ext uri="{FF2B5EF4-FFF2-40B4-BE49-F238E27FC236}">
                <a16:creationId xmlns:a16="http://schemas.microsoft.com/office/drawing/2014/main" id="{AFD85904-6507-A8E7-4361-B1F1A30A92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073087" y="0"/>
            <a:ext cx="14543688" cy="10286999"/>
          </a:xfrm>
          <a:prstGeom prst="rect">
            <a:avLst/>
          </a:prstGeom>
        </p:spPr>
      </p:pic>
      <p:grpSp>
        <p:nvGrpSpPr>
          <p:cNvPr id="18" name="Group 12">
            <a:extLst>
              <a:ext uri="{FF2B5EF4-FFF2-40B4-BE49-F238E27FC236}">
                <a16:creationId xmlns:a16="http://schemas.microsoft.com/office/drawing/2014/main" id="{99D4427F-98CD-0814-43E8-AB95A622E695}"/>
              </a:ext>
            </a:extLst>
          </p:cNvPr>
          <p:cNvGrpSpPr/>
          <p:nvPr/>
        </p:nvGrpSpPr>
        <p:grpSpPr>
          <a:xfrm rot="5400000">
            <a:off x="-432777" y="6871677"/>
            <a:ext cx="3532554" cy="1295401"/>
            <a:chOff x="0" y="0"/>
            <a:chExt cx="1682404" cy="604923"/>
          </a:xfrm>
        </p:grpSpPr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1572BA60-348C-29A3-023F-98A48005643D}"/>
                </a:ext>
              </a:extLst>
            </p:cNvPr>
            <p:cNvSpPr/>
            <p:nvPr/>
          </p:nvSpPr>
          <p:spPr>
            <a:xfrm>
              <a:off x="0" y="0"/>
              <a:ext cx="1682404" cy="604923"/>
            </a:xfrm>
            <a:custGeom>
              <a:avLst/>
              <a:gdLst/>
              <a:ahLst/>
              <a:cxnLst/>
              <a:rect l="l" t="t" r="r" b="b"/>
              <a:pathLst>
                <a:path w="1682404" h="604923">
                  <a:moveTo>
                    <a:pt x="0" y="0"/>
                  </a:moveTo>
                  <a:lnTo>
                    <a:pt x="1682404" y="0"/>
                  </a:lnTo>
                  <a:lnTo>
                    <a:pt x="1682404" y="604923"/>
                  </a:lnTo>
                  <a:lnTo>
                    <a:pt x="0" y="604923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926D3D19-DAFB-396C-E478-2658B2D7FC22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15">
            <a:extLst>
              <a:ext uri="{FF2B5EF4-FFF2-40B4-BE49-F238E27FC236}">
                <a16:creationId xmlns:a16="http://schemas.microsoft.com/office/drawing/2014/main" id="{C18EB2CE-A5D3-0713-E62C-E0985295D233}"/>
              </a:ext>
            </a:extLst>
          </p:cNvPr>
          <p:cNvSpPr txBox="1"/>
          <p:nvPr/>
        </p:nvSpPr>
        <p:spPr>
          <a:xfrm>
            <a:off x="952501" y="6022725"/>
            <a:ext cx="762001" cy="32316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18"/>
              </a:lnSpc>
            </a:pPr>
            <a:r>
              <a:rPr lang="en-US" sz="7000" b="1" dirty="0">
                <a:solidFill>
                  <a:srgbClr val="FCFCCC"/>
                </a:solidFill>
                <a:latin typeface="Montserrat Bold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96896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6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2178155" y="1305062"/>
            <a:ext cx="7909854" cy="836594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002216" y="5359090"/>
            <a:ext cx="9054389" cy="905438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288348" y="-3793534"/>
            <a:ext cx="12098382" cy="1209838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8700" y="6279326"/>
            <a:ext cx="6271054" cy="2978974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7882702" y="6279326"/>
            <a:ext cx="2978974" cy="297897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74"/>
                </a:lnSpc>
              </a:pPr>
              <a:endParaRPr/>
            </a:p>
          </p:txBody>
        </p:sp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7882702" y="6613198"/>
            <a:ext cx="2767055" cy="143778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7882702" y="8353604"/>
            <a:ext cx="2767055" cy="76271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2178155" y="7184445"/>
            <a:ext cx="4374538" cy="2073855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183394" y="39644"/>
            <a:ext cx="8678508" cy="159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95"/>
              </a:lnSpc>
            </a:pPr>
            <a:r>
              <a:rPr lang="en-US" sz="7996" u="sng">
                <a:solidFill>
                  <a:srgbClr val="FFFFFF"/>
                </a:solidFill>
                <a:latin typeface="Agrandir Grand Bold"/>
              </a:rPr>
              <a:t>TOPIC</a:t>
            </a:r>
            <a:r>
              <a:rPr lang="en-US" sz="7996">
                <a:solidFill>
                  <a:srgbClr val="FFFFFF"/>
                </a:solidFill>
                <a:latin typeface="Agrandir Grand Bold"/>
              </a:rPr>
              <a:t> :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077654" y="279134"/>
            <a:ext cx="9167618" cy="1357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23"/>
              </a:lnSpc>
            </a:pPr>
            <a:r>
              <a:rPr lang="en-US" sz="3588">
                <a:solidFill>
                  <a:srgbClr val="FFFFFF"/>
                </a:solidFill>
                <a:latin typeface="Agrandir Grand"/>
              </a:rPr>
              <a:t> Demonstration of sorting  algorithms on an array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28700" y="2721208"/>
            <a:ext cx="9174129" cy="1615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0"/>
              </a:lnSpc>
            </a:pPr>
            <a:r>
              <a:rPr lang="en-US" sz="2636" u="sng">
                <a:solidFill>
                  <a:srgbClr val="FFFFFF"/>
                </a:solidFill>
                <a:latin typeface="Agrandir Grand Bold"/>
              </a:rPr>
              <a:t>PROBLEM</a:t>
            </a:r>
            <a:r>
              <a:rPr lang="en-US" sz="2636">
                <a:solidFill>
                  <a:srgbClr val="FFFFFF"/>
                </a:solidFill>
                <a:latin typeface="Agrandir Grand"/>
              </a:rPr>
              <a:t>: Explain three sorting algorithms: </a:t>
            </a:r>
            <a:r>
              <a:rPr lang="en-US" sz="2636">
                <a:solidFill>
                  <a:srgbClr val="FFFFFF"/>
                </a:solidFill>
                <a:latin typeface="Agrandir Grand Bold"/>
              </a:rPr>
              <a:t>Merge sort</a:t>
            </a:r>
            <a:r>
              <a:rPr lang="en-US" sz="2636">
                <a:solidFill>
                  <a:srgbClr val="FFFFFF"/>
                </a:solidFill>
                <a:latin typeface="Agrandir Grand"/>
              </a:rPr>
              <a:t>, </a:t>
            </a:r>
            <a:r>
              <a:rPr lang="en-US" sz="2636">
                <a:solidFill>
                  <a:srgbClr val="FFFFFF"/>
                </a:solidFill>
                <a:latin typeface="Agrandir Grand Bold"/>
              </a:rPr>
              <a:t>Counting sort</a:t>
            </a:r>
            <a:r>
              <a:rPr lang="en-US" sz="2636">
                <a:solidFill>
                  <a:srgbClr val="FFFFFF"/>
                </a:solidFill>
                <a:latin typeface="Agrandir Grand"/>
              </a:rPr>
              <a:t>, </a:t>
            </a:r>
            <a:r>
              <a:rPr lang="en-US" sz="2636">
                <a:solidFill>
                  <a:srgbClr val="FFFFFF"/>
                </a:solidFill>
                <a:latin typeface="Agrandir Grand Bold"/>
              </a:rPr>
              <a:t>Radix sort</a:t>
            </a:r>
            <a:r>
              <a:rPr lang="en-US" sz="2636">
                <a:solidFill>
                  <a:srgbClr val="FFFFFF"/>
                </a:solidFill>
                <a:latin typeface="Agrandir Grand"/>
              </a:rPr>
              <a:t>.</a:t>
            </a:r>
          </a:p>
          <a:p>
            <a:pPr>
              <a:lnSpc>
                <a:spcPts val="5090"/>
              </a:lnSpc>
            </a:pPr>
            <a:endParaRPr lang="en-US" sz="2636">
              <a:solidFill>
                <a:srgbClr val="FFFFFF"/>
              </a:solidFill>
              <a:latin typeface="Agrandir Gran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4413203"/>
            <a:ext cx="9174129" cy="990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90"/>
              </a:lnSpc>
            </a:pPr>
            <a:r>
              <a:rPr lang="en-US" sz="2636" u="sng">
                <a:solidFill>
                  <a:srgbClr val="FFFFFF"/>
                </a:solidFill>
                <a:latin typeface="Agrandir Grand Bold"/>
              </a:rPr>
              <a:t>REQUEST</a:t>
            </a:r>
            <a:r>
              <a:rPr lang="en-US" sz="2636">
                <a:solidFill>
                  <a:srgbClr val="FFFFFF"/>
                </a:solidFill>
                <a:latin typeface="Agrandir Grand"/>
              </a:rPr>
              <a:t>: Visualize sorting algorithms on an array, making them become more intuitive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993619" y="9401175"/>
            <a:ext cx="2341215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Open Sans Light"/>
              </a:rPr>
              <a:t> Choice matter!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5781486"/>
            <a:ext cx="1728490" cy="497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9"/>
              </a:lnSpc>
            </a:pPr>
            <a:r>
              <a:rPr lang="en-US" sz="2899">
                <a:solidFill>
                  <a:srgbClr val="FFFFFF"/>
                </a:solidFill>
                <a:latin typeface="Open Sans Light"/>
              </a:rPr>
              <a:t>VISUALGO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850943" y="9401175"/>
            <a:ext cx="3042493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FFFFFF"/>
                </a:solidFill>
                <a:latin typeface="Open Sans Light"/>
              </a:rPr>
              <a:t>Some more options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677811" y="9348740"/>
            <a:ext cx="1179909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FF1616"/>
                </a:solidFill>
                <a:latin typeface="Open Sans Light Bold"/>
              </a:rPr>
              <a:t>FAST!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675477" y="9401175"/>
            <a:ext cx="2002334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FFFFFF"/>
                </a:solidFill>
                <a:latin typeface="Open Sans Light"/>
              </a:rPr>
              <a:t>Don't be too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2325914" y="3393592"/>
            <a:ext cx="10396853" cy="103968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414228">
            <a:off x="-949331" y="1310823"/>
            <a:ext cx="8890454" cy="88904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10116006" y="-1687982"/>
            <a:ext cx="10396853" cy="103968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414228">
            <a:off x="10491112" y="-3506532"/>
            <a:ext cx="8890454" cy="889045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3272196" y="-1113254"/>
            <a:ext cx="8017941" cy="5301996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0226855" y="2354300"/>
            <a:ext cx="7686278" cy="699888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495895" y="159740"/>
            <a:ext cx="12141362" cy="1219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50"/>
              </a:lnSpc>
            </a:pPr>
            <a:r>
              <a:rPr lang="en-US" sz="7107" u="sng">
                <a:solidFill>
                  <a:srgbClr val="FFFFFF"/>
                </a:solidFill>
                <a:latin typeface="Montserrat Bold"/>
              </a:rPr>
              <a:t>Use case diagram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-3421942" y="3393592"/>
            <a:ext cx="10396853" cy="10396853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793601" y="2641775"/>
            <a:ext cx="7987425" cy="64239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210"/>
              </a:lnSpc>
            </a:pPr>
            <a:r>
              <a:rPr lang="en-US" sz="3007" dirty="0">
                <a:solidFill>
                  <a:srgbClr val="FFFFFF"/>
                </a:solidFill>
                <a:latin typeface="Montserrat"/>
              </a:rPr>
              <a:t>- </a:t>
            </a:r>
            <a:r>
              <a:rPr lang="en-US" sz="3007" b="1" u="sng" dirty="0">
                <a:solidFill>
                  <a:srgbClr val="FFFFFF"/>
                </a:solidFill>
                <a:latin typeface="Montserrat"/>
              </a:rPr>
              <a:t>Select a sort of type</a:t>
            </a:r>
            <a:r>
              <a:rPr lang="en-US" sz="3007" dirty="0">
                <a:solidFill>
                  <a:srgbClr val="FFFFFF"/>
                </a:solidFill>
                <a:latin typeface="Montserrat"/>
              </a:rPr>
              <a:t>: Allow the user to choose an algorithm to sort with an array.</a:t>
            </a:r>
          </a:p>
          <a:p>
            <a:pPr>
              <a:lnSpc>
                <a:spcPts val="4210"/>
              </a:lnSpc>
            </a:pPr>
            <a:r>
              <a:rPr lang="en-US" sz="3007" dirty="0">
                <a:solidFill>
                  <a:srgbClr val="FFFFFF"/>
                </a:solidFill>
                <a:latin typeface="Montserrat"/>
              </a:rPr>
              <a:t> - </a:t>
            </a:r>
            <a:r>
              <a:rPr lang="en-US" sz="3007" b="1" u="sng" dirty="0">
                <a:solidFill>
                  <a:srgbClr val="FFFFFF"/>
                </a:solidFill>
                <a:latin typeface="Montserrat"/>
              </a:rPr>
              <a:t>Visualize algorithms</a:t>
            </a:r>
            <a:r>
              <a:rPr lang="en-US" sz="3007" dirty="0">
                <a:solidFill>
                  <a:srgbClr val="FFFFFF"/>
                </a:solidFill>
                <a:latin typeface="Montserrat"/>
              </a:rPr>
              <a:t>: GUI, run the designated algorithm, run/reset the visualization, see the steps in the sorting process,...</a:t>
            </a:r>
          </a:p>
          <a:p>
            <a:pPr>
              <a:lnSpc>
                <a:spcPts val="4210"/>
              </a:lnSpc>
            </a:pPr>
            <a:r>
              <a:rPr lang="en-US" sz="3007" dirty="0">
                <a:solidFill>
                  <a:srgbClr val="FFFFFF"/>
                </a:solidFill>
                <a:latin typeface="Montserrat"/>
              </a:rPr>
              <a:t> - </a:t>
            </a:r>
            <a:r>
              <a:rPr lang="en-US" sz="3007" b="1" u="sng" dirty="0">
                <a:solidFill>
                  <a:srgbClr val="FFFFFF"/>
                </a:solidFill>
                <a:latin typeface="Montserrat"/>
              </a:rPr>
              <a:t>View help menu</a:t>
            </a:r>
            <a:r>
              <a:rPr lang="en-US" sz="3007" dirty="0">
                <a:solidFill>
                  <a:srgbClr val="FFFFFF"/>
                </a:solidFill>
                <a:latin typeface="Montserrat"/>
              </a:rPr>
              <a:t>: Show the user manual and application restriction to the user under.</a:t>
            </a:r>
          </a:p>
          <a:p>
            <a:pPr>
              <a:lnSpc>
                <a:spcPts val="4210"/>
              </a:lnSpc>
            </a:pPr>
            <a:r>
              <a:rPr lang="en-US" sz="3007" dirty="0">
                <a:solidFill>
                  <a:srgbClr val="FFFFFF"/>
                </a:solidFill>
                <a:latin typeface="Montserrat"/>
              </a:rPr>
              <a:t>- </a:t>
            </a:r>
            <a:r>
              <a:rPr lang="en-US" sz="3007" b="1" u="sng" dirty="0">
                <a:solidFill>
                  <a:srgbClr val="FFFFFF"/>
                </a:solidFill>
                <a:latin typeface="Montserrat"/>
              </a:rPr>
              <a:t>Back to the main menu</a:t>
            </a:r>
            <a:r>
              <a:rPr lang="en-US" sz="3007" dirty="0">
                <a:solidFill>
                  <a:srgbClr val="FFFFFF"/>
                </a:solidFill>
                <a:latin typeface="Montserrat"/>
              </a:rPr>
              <a:t>: Backward to the main menu where to choose sorting algorithms.</a:t>
            </a: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-2012048" y="-6077552"/>
            <a:ext cx="8260655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7096117">
            <a:off x="8096256" y="-4998343"/>
            <a:ext cx="10396853" cy="103968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7096117">
            <a:off x="11782150" y="-1727831"/>
            <a:ext cx="11485214" cy="11485214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028700" y="3342394"/>
            <a:ext cx="4290504" cy="4970298"/>
            <a:chOff x="0" y="0"/>
            <a:chExt cx="1565187" cy="181317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6225828" y="3342394"/>
            <a:ext cx="4290504" cy="4970298"/>
            <a:chOff x="0" y="0"/>
            <a:chExt cx="1565187" cy="181317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113390" y="-361069"/>
            <a:ext cx="4291819" cy="82296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11487719" y="3342394"/>
            <a:ext cx="4290504" cy="4970298"/>
            <a:chOff x="0" y="0"/>
            <a:chExt cx="1565187" cy="181317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565187" cy="1813178"/>
            </a:xfrm>
            <a:custGeom>
              <a:avLst/>
              <a:gdLst/>
              <a:ahLst/>
              <a:cxnLst/>
              <a:rect l="l" t="t" r="r" b="b"/>
              <a:pathLst>
                <a:path w="1565187" h="1813178">
                  <a:moveTo>
                    <a:pt x="1440727" y="1813178"/>
                  </a:moveTo>
                  <a:lnTo>
                    <a:pt x="124460" y="1813178"/>
                  </a:lnTo>
                  <a:cubicBezTo>
                    <a:pt x="55880" y="1813178"/>
                    <a:pt x="0" y="1757298"/>
                    <a:pt x="0" y="168871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440727" y="0"/>
                  </a:lnTo>
                  <a:cubicBezTo>
                    <a:pt x="1509307" y="0"/>
                    <a:pt x="1565187" y="55880"/>
                    <a:pt x="1565187" y="124460"/>
                  </a:cubicBezTo>
                  <a:lnTo>
                    <a:pt x="1565187" y="1688718"/>
                  </a:lnTo>
                  <a:cubicBezTo>
                    <a:pt x="1565187" y="1757298"/>
                    <a:pt x="1509307" y="1813178"/>
                    <a:pt x="1440727" y="1813178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414228">
            <a:off x="-3023925" y="-2119741"/>
            <a:ext cx="8890454" cy="8890454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10414228">
            <a:off x="-3134448" y="4813073"/>
            <a:ext cx="8890454" cy="8890454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920990" y="192203"/>
            <a:ext cx="12192400" cy="1051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98"/>
              </a:lnSpc>
            </a:pPr>
            <a:r>
              <a:rPr lang="en-US" sz="6213" b="1" u="sng" dirty="0">
                <a:solidFill>
                  <a:srgbClr val="FFFFFF"/>
                </a:solidFill>
                <a:latin typeface="Montserrat Bold"/>
              </a:rPr>
              <a:t>General class diagram</a:t>
            </a:r>
          </a:p>
        </p:txBody>
      </p:sp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FF7CDFEA-3E3E-EF32-6D88-511B51DD63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51" y="1333786"/>
            <a:ext cx="17686098" cy="891621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5965302" y="1028700"/>
            <a:ext cx="10396853" cy="1039685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2943570" y="-2944892"/>
            <a:ext cx="11485214" cy="114852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-6826459" y="934918"/>
            <a:ext cx="9527757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8802681">
            <a:off x="10018405" y="3870749"/>
            <a:ext cx="9527757" cy="82296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518818" y="276706"/>
            <a:ext cx="8515313" cy="13515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78"/>
              </a:lnSpc>
            </a:pPr>
            <a:r>
              <a:rPr lang="en-US" sz="7912" b="1" u="sng" dirty="0">
                <a:solidFill>
                  <a:srgbClr val="FFFFFF"/>
                </a:solidFill>
                <a:latin typeface="Montserrat Bold"/>
              </a:rPr>
              <a:t> Package view</a:t>
            </a: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1D80B91-BA69-6BE2-AFC0-D4CAE1ACB7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334" y="19690"/>
            <a:ext cx="15666666" cy="10247619"/>
          </a:xfrm>
          <a:prstGeom prst="rect">
            <a:avLst/>
          </a:prstGeom>
        </p:spPr>
      </p:pic>
      <p:pic>
        <p:nvPicPr>
          <p:cNvPr id="11" name="Picture 7">
            <a:extLst>
              <a:ext uri="{FF2B5EF4-FFF2-40B4-BE49-F238E27FC236}">
                <a16:creationId xmlns:a16="http://schemas.microsoft.com/office/drawing/2014/main" id="{1136AB75-CA37-30CC-3748-0576320E5A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229990" y="7462290"/>
            <a:ext cx="5777745" cy="20583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C51C9FF-8CDF-A405-3DD0-7CEDB70E9304}"/>
              </a:ext>
            </a:extLst>
          </p:cNvPr>
          <p:cNvSpPr txBox="1"/>
          <p:nvPr/>
        </p:nvSpPr>
        <p:spPr>
          <a:xfrm>
            <a:off x="-1138795" y="8105854"/>
            <a:ext cx="8515313" cy="77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8"/>
              </a:lnSpc>
            </a:pPr>
            <a:r>
              <a:rPr lang="en-US" sz="4513" b="1" dirty="0">
                <a:solidFill>
                  <a:srgbClr val="FF1616"/>
                </a:solidFill>
                <a:latin typeface="Montserrat Bold"/>
              </a:rPr>
              <a:t> Package view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-3063477" y="1781900"/>
            <a:ext cx="8890454" cy="88904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12326326" y="1111789"/>
            <a:ext cx="8890454" cy="88904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965302" y="1028700"/>
            <a:ext cx="10396853" cy="103968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0817" y="2573516"/>
            <a:ext cx="11485214" cy="114852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858925">
            <a:off x="-5648434" y="957574"/>
            <a:ext cx="9527757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219109">
            <a:off x="11184734" y="-2486506"/>
            <a:ext cx="9527757" cy="8229600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1DC44BA-3A01-350B-0B47-A6EBB84112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3" y="1127762"/>
            <a:ext cx="18224293" cy="9022730"/>
          </a:xfrm>
          <a:prstGeom prst="rect">
            <a:avLst/>
          </a:prstGeom>
        </p:spPr>
      </p:pic>
      <p:grpSp>
        <p:nvGrpSpPr>
          <p:cNvPr id="19" name="Group 8">
            <a:extLst>
              <a:ext uri="{FF2B5EF4-FFF2-40B4-BE49-F238E27FC236}">
                <a16:creationId xmlns:a16="http://schemas.microsoft.com/office/drawing/2014/main" id="{3D80282B-AD23-E752-819D-34CE720E08AC}"/>
              </a:ext>
            </a:extLst>
          </p:cNvPr>
          <p:cNvGrpSpPr/>
          <p:nvPr/>
        </p:nvGrpSpPr>
        <p:grpSpPr>
          <a:xfrm>
            <a:off x="10078183" y="257550"/>
            <a:ext cx="6500202" cy="1641362"/>
            <a:chOff x="0" y="0"/>
            <a:chExt cx="1465111" cy="516648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198FAB22-B9ED-5D11-1AFB-473169D9DC19}"/>
                </a:ext>
              </a:extLst>
            </p:cNvPr>
            <p:cNvSpPr/>
            <p:nvPr/>
          </p:nvSpPr>
          <p:spPr>
            <a:xfrm>
              <a:off x="0" y="0"/>
              <a:ext cx="1465111" cy="516648"/>
            </a:xfrm>
            <a:custGeom>
              <a:avLst/>
              <a:gdLst/>
              <a:ahLst/>
              <a:cxnLst/>
              <a:rect l="l" t="t" r="r" b="b"/>
              <a:pathLst>
                <a:path w="1465111" h="516648">
                  <a:moveTo>
                    <a:pt x="0" y="0"/>
                  </a:moveTo>
                  <a:lnTo>
                    <a:pt x="1465111" y="0"/>
                  </a:lnTo>
                  <a:lnTo>
                    <a:pt x="1465111" y="516648"/>
                  </a:lnTo>
                  <a:lnTo>
                    <a:pt x="0" y="516648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8FFE275B-B8D1-8C63-955C-AD4F59A3B66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8330F100-6676-9EEA-7B41-B8177595CDA5}"/>
              </a:ext>
            </a:extLst>
          </p:cNvPr>
          <p:cNvSpPr txBox="1"/>
          <p:nvPr/>
        </p:nvSpPr>
        <p:spPr>
          <a:xfrm>
            <a:off x="9070627" y="531321"/>
            <a:ext cx="8515313" cy="90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4510" b="1" dirty="0">
                <a:solidFill>
                  <a:srgbClr val="FCFCCC"/>
                </a:solidFill>
                <a:latin typeface="Montserrat Bold"/>
              </a:rPr>
              <a:t> Package controller</a:t>
            </a:r>
          </a:p>
        </p:txBody>
      </p:sp>
    </p:spTree>
    <p:extLst>
      <p:ext uri="{BB962C8B-B14F-4D97-AF65-F5344CB8AC3E}">
        <p14:creationId xmlns:p14="http://schemas.microsoft.com/office/powerpoint/2010/main" val="894677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-3063477" y="1781900"/>
            <a:ext cx="8890454" cy="88904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12326326" y="1111789"/>
            <a:ext cx="8890454" cy="88904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965302" y="1028700"/>
            <a:ext cx="10396853" cy="103968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0817" y="2573516"/>
            <a:ext cx="11485214" cy="114852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858925">
            <a:off x="-5648434" y="957574"/>
            <a:ext cx="9527757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219109">
            <a:off x="11184734" y="-2486506"/>
            <a:ext cx="9527757" cy="822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1DC44BA-3A01-350B-0B47-A6EBB841124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641" y="549633"/>
            <a:ext cx="18327503" cy="9645034"/>
          </a:xfrm>
          <a:prstGeom prst="rect">
            <a:avLst/>
          </a:prstGeom>
        </p:spPr>
      </p:pic>
      <p:grpSp>
        <p:nvGrpSpPr>
          <p:cNvPr id="19" name="Group 8">
            <a:extLst>
              <a:ext uri="{FF2B5EF4-FFF2-40B4-BE49-F238E27FC236}">
                <a16:creationId xmlns:a16="http://schemas.microsoft.com/office/drawing/2014/main" id="{3D80282B-AD23-E752-819D-34CE720E08AC}"/>
              </a:ext>
            </a:extLst>
          </p:cNvPr>
          <p:cNvGrpSpPr/>
          <p:nvPr/>
        </p:nvGrpSpPr>
        <p:grpSpPr>
          <a:xfrm>
            <a:off x="10044045" y="159746"/>
            <a:ext cx="6500202" cy="1641362"/>
            <a:chOff x="0" y="0"/>
            <a:chExt cx="1465111" cy="516648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198FAB22-B9ED-5D11-1AFB-473169D9DC19}"/>
                </a:ext>
              </a:extLst>
            </p:cNvPr>
            <p:cNvSpPr/>
            <p:nvPr/>
          </p:nvSpPr>
          <p:spPr>
            <a:xfrm>
              <a:off x="0" y="0"/>
              <a:ext cx="1465111" cy="516648"/>
            </a:xfrm>
            <a:custGeom>
              <a:avLst/>
              <a:gdLst/>
              <a:ahLst/>
              <a:cxnLst/>
              <a:rect l="l" t="t" r="r" b="b"/>
              <a:pathLst>
                <a:path w="1465111" h="516648">
                  <a:moveTo>
                    <a:pt x="0" y="0"/>
                  </a:moveTo>
                  <a:lnTo>
                    <a:pt x="1465111" y="0"/>
                  </a:lnTo>
                  <a:lnTo>
                    <a:pt x="1465111" y="516648"/>
                  </a:lnTo>
                  <a:lnTo>
                    <a:pt x="0" y="516648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8FFE275B-B8D1-8C63-955C-AD4F59A3B66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8330F100-6676-9EEA-7B41-B8177595CDA5}"/>
              </a:ext>
            </a:extLst>
          </p:cNvPr>
          <p:cNvSpPr txBox="1"/>
          <p:nvPr/>
        </p:nvSpPr>
        <p:spPr>
          <a:xfrm>
            <a:off x="9036489" y="446986"/>
            <a:ext cx="8515313" cy="90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4510" b="1" dirty="0">
                <a:solidFill>
                  <a:srgbClr val="FCFCCC"/>
                </a:solidFill>
                <a:latin typeface="Montserrat Bold"/>
              </a:rPr>
              <a:t> Package listener </a:t>
            </a:r>
          </a:p>
        </p:txBody>
      </p:sp>
    </p:spTree>
    <p:extLst>
      <p:ext uri="{BB962C8B-B14F-4D97-AF65-F5344CB8AC3E}">
        <p14:creationId xmlns:p14="http://schemas.microsoft.com/office/powerpoint/2010/main" val="4168988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-3063477" y="1781900"/>
            <a:ext cx="8890454" cy="889045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414228">
            <a:off x="12326326" y="1111789"/>
            <a:ext cx="8890454" cy="889045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5965302" y="1028700"/>
            <a:ext cx="10396853" cy="1039685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350817" y="2573516"/>
            <a:ext cx="11485214" cy="1148521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858925">
            <a:off x="-6134580" y="2520776"/>
            <a:ext cx="9527757" cy="8229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2219109">
            <a:off x="11184734" y="-2486506"/>
            <a:ext cx="9527757" cy="8229600"/>
          </a:xfrm>
          <a:prstGeom prst="rect">
            <a:avLst/>
          </a:prstGeom>
        </p:spPr>
      </p:pic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E80EC1F-274F-6178-ECBE-2D6F154562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750" y="0"/>
            <a:ext cx="15359224" cy="10297804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36702A76-4D42-8950-F340-9B188210EE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87557" y="1544355"/>
            <a:ext cx="5777745" cy="2058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6EC7FEE-9A95-D559-3162-1239A1BCE960}"/>
              </a:ext>
            </a:extLst>
          </p:cNvPr>
          <p:cNvSpPr txBox="1"/>
          <p:nvPr/>
        </p:nvSpPr>
        <p:spPr>
          <a:xfrm>
            <a:off x="-1181228" y="2187919"/>
            <a:ext cx="8515313" cy="77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8"/>
              </a:lnSpc>
            </a:pPr>
            <a:r>
              <a:rPr lang="en-US" sz="4513" b="1" dirty="0">
                <a:solidFill>
                  <a:srgbClr val="FF1616"/>
                </a:solidFill>
                <a:latin typeface="Montserrat Bold"/>
              </a:rPr>
              <a:t> Package sorting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107436" y="-1840700"/>
            <a:ext cx="11485214" cy="1148521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329984" y="1262907"/>
            <a:ext cx="10396853" cy="1039685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185684">
            <a:off x="-6178965" y="-4578881"/>
            <a:ext cx="9527757" cy="8229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 rot="-8770717">
            <a:off x="13608266" y="7098783"/>
            <a:ext cx="9527757" cy="8229600"/>
          </a:xfrm>
          <a:prstGeom prst="rect">
            <a:avLst/>
          </a:prstGeom>
        </p:spPr>
      </p:pic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F24A6F5B-CB72-029C-5E34-22D9CFCC86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857" y="0"/>
            <a:ext cx="9369589" cy="5774035"/>
          </a:xfrm>
          <a:prstGeom prst="rect">
            <a:avLst/>
          </a:prstGeom>
        </p:spPr>
      </p:pic>
      <p:grpSp>
        <p:nvGrpSpPr>
          <p:cNvPr id="19" name="Group 8">
            <a:extLst>
              <a:ext uri="{FF2B5EF4-FFF2-40B4-BE49-F238E27FC236}">
                <a16:creationId xmlns:a16="http://schemas.microsoft.com/office/drawing/2014/main" id="{44B032B7-D029-F2F7-4100-0C6FF01E80D0}"/>
              </a:ext>
            </a:extLst>
          </p:cNvPr>
          <p:cNvGrpSpPr/>
          <p:nvPr/>
        </p:nvGrpSpPr>
        <p:grpSpPr>
          <a:xfrm>
            <a:off x="2909132" y="1235872"/>
            <a:ext cx="6387876" cy="1961649"/>
            <a:chOff x="0" y="0"/>
            <a:chExt cx="1465111" cy="516648"/>
          </a:xfrm>
        </p:grpSpPr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25616178-9AA4-8702-4347-726C0F1367D8}"/>
                </a:ext>
              </a:extLst>
            </p:cNvPr>
            <p:cNvSpPr/>
            <p:nvPr/>
          </p:nvSpPr>
          <p:spPr>
            <a:xfrm>
              <a:off x="0" y="0"/>
              <a:ext cx="1465111" cy="516648"/>
            </a:xfrm>
            <a:custGeom>
              <a:avLst/>
              <a:gdLst/>
              <a:ahLst/>
              <a:cxnLst/>
              <a:rect l="l" t="t" r="r" b="b"/>
              <a:pathLst>
                <a:path w="1465111" h="516648">
                  <a:moveTo>
                    <a:pt x="0" y="0"/>
                  </a:moveTo>
                  <a:lnTo>
                    <a:pt x="1465111" y="0"/>
                  </a:lnTo>
                  <a:lnTo>
                    <a:pt x="1465111" y="516648"/>
                  </a:lnTo>
                  <a:lnTo>
                    <a:pt x="0" y="516648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21" name="TextBox 10">
              <a:extLst>
                <a:ext uri="{FF2B5EF4-FFF2-40B4-BE49-F238E27FC236}">
                  <a16:creationId xmlns:a16="http://schemas.microsoft.com/office/drawing/2014/main" id="{EE351892-23CE-B780-1E3F-5AB07BADFA93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2" name="TextBox 11">
            <a:extLst>
              <a:ext uri="{FF2B5EF4-FFF2-40B4-BE49-F238E27FC236}">
                <a16:creationId xmlns:a16="http://schemas.microsoft.com/office/drawing/2014/main" id="{391F9A0B-8489-EEA5-216F-501B79F6785B}"/>
              </a:ext>
            </a:extLst>
          </p:cNvPr>
          <p:cNvSpPr txBox="1"/>
          <p:nvPr/>
        </p:nvSpPr>
        <p:spPr>
          <a:xfrm>
            <a:off x="1844608" y="1725073"/>
            <a:ext cx="8515313" cy="902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58"/>
              </a:lnSpc>
            </a:pPr>
            <a:r>
              <a:rPr lang="en-US" sz="4510" b="1" dirty="0">
                <a:solidFill>
                  <a:srgbClr val="FCFCCC"/>
                </a:solidFill>
                <a:latin typeface="Montserrat Bold"/>
              </a:rPr>
              <a:t> Package util</a:t>
            </a:r>
          </a:p>
        </p:txBody>
      </p:sp>
      <p:pic>
        <p:nvPicPr>
          <p:cNvPr id="25" name="Picture 24" descr="Diagram&#10;&#10;Description automatically generated">
            <a:extLst>
              <a:ext uri="{FF2B5EF4-FFF2-40B4-BE49-F238E27FC236}">
                <a16:creationId xmlns:a16="http://schemas.microsoft.com/office/drawing/2014/main" id="{F1381B46-789F-C6BB-B7FB-78A48EAA83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819" y="5201583"/>
            <a:ext cx="10562643" cy="4905097"/>
          </a:xfrm>
          <a:prstGeom prst="rect">
            <a:avLst/>
          </a:prstGeom>
        </p:spPr>
      </p:pic>
      <p:grpSp>
        <p:nvGrpSpPr>
          <p:cNvPr id="26" name="Group 12">
            <a:extLst>
              <a:ext uri="{FF2B5EF4-FFF2-40B4-BE49-F238E27FC236}">
                <a16:creationId xmlns:a16="http://schemas.microsoft.com/office/drawing/2014/main" id="{0BCF413A-FC7D-2B27-6D99-B69EA124910C}"/>
              </a:ext>
            </a:extLst>
          </p:cNvPr>
          <p:cNvGrpSpPr/>
          <p:nvPr/>
        </p:nvGrpSpPr>
        <p:grpSpPr>
          <a:xfrm>
            <a:off x="10415683" y="6920559"/>
            <a:ext cx="6387876" cy="1961649"/>
            <a:chOff x="0" y="0"/>
            <a:chExt cx="1682404" cy="604923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006C81A5-FAA9-65F7-9462-25CCCAE557A7}"/>
                </a:ext>
              </a:extLst>
            </p:cNvPr>
            <p:cNvSpPr/>
            <p:nvPr/>
          </p:nvSpPr>
          <p:spPr>
            <a:xfrm>
              <a:off x="0" y="0"/>
              <a:ext cx="1682404" cy="604923"/>
            </a:xfrm>
            <a:custGeom>
              <a:avLst/>
              <a:gdLst/>
              <a:ahLst/>
              <a:cxnLst/>
              <a:rect l="l" t="t" r="r" b="b"/>
              <a:pathLst>
                <a:path w="1682404" h="604923">
                  <a:moveTo>
                    <a:pt x="0" y="0"/>
                  </a:moveTo>
                  <a:lnTo>
                    <a:pt x="1682404" y="0"/>
                  </a:lnTo>
                  <a:lnTo>
                    <a:pt x="1682404" y="604923"/>
                  </a:lnTo>
                  <a:lnTo>
                    <a:pt x="0" y="604923"/>
                  </a:lnTo>
                  <a:close/>
                </a:path>
              </a:pathLst>
            </a:custGeom>
            <a:solidFill>
              <a:srgbClr val="8C52FF"/>
            </a:solidFill>
          </p:spPr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FEF0B345-EFBC-DF34-BAED-133D7727D981}"/>
                </a:ext>
              </a:extLst>
            </p:cNvPr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9" name="TextBox 15">
            <a:extLst>
              <a:ext uri="{FF2B5EF4-FFF2-40B4-BE49-F238E27FC236}">
                <a16:creationId xmlns:a16="http://schemas.microsoft.com/office/drawing/2014/main" id="{7717181F-6468-298D-0809-5C2055746BAD}"/>
              </a:ext>
            </a:extLst>
          </p:cNvPr>
          <p:cNvSpPr txBox="1"/>
          <p:nvPr/>
        </p:nvSpPr>
        <p:spPr>
          <a:xfrm>
            <a:off x="9295871" y="7515787"/>
            <a:ext cx="8515313" cy="7711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18"/>
              </a:lnSpc>
            </a:pPr>
            <a:r>
              <a:rPr lang="en-US" sz="4513" b="1" dirty="0">
                <a:solidFill>
                  <a:srgbClr val="FCFCCC"/>
                </a:solidFill>
                <a:latin typeface="Montserrat Bold"/>
              </a:rPr>
              <a:t> Package exception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CAE4838C114BE42923F5D31088C64A8" ma:contentTypeVersion="0" ma:contentTypeDescription="Create a new document." ma:contentTypeScope="" ma:versionID="597bcad55eb183072921e421bc68b31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34f15b030d40ffca33e4aeb8eb001f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E3E81A4-C802-47F2-90B8-962562EEA9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2F40A5A-ADCA-4840-90A5-4D69AA8179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</TotalTime>
  <Words>401</Words>
  <Application>Microsoft Office PowerPoint</Application>
  <PresentationFormat>Custom</PresentationFormat>
  <Paragraphs>88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Open Sans Light</vt:lpstr>
      <vt:lpstr>Calibri</vt:lpstr>
      <vt:lpstr>Montserrat Semi-Bold Bold</vt:lpstr>
      <vt:lpstr>Montserrat Bold</vt:lpstr>
      <vt:lpstr>Montserrat</vt:lpstr>
      <vt:lpstr>Open Sans Light Bold</vt:lpstr>
      <vt:lpstr>Montserrat Semi-Bold</vt:lpstr>
      <vt:lpstr>Agrandir Grand</vt:lpstr>
      <vt:lpstr>Arial</vt:lpstr>
      <vt:lpstr>Agrandir Grand Bold</vt:lpstr>
      <vt:lpstr>Open Sauce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</dc:title>
  <cp:lastModifiedBy>Minh Nguyễn Tống</cp:lastModifiedBy>
  <cp:revision>3</cp:revision>
  <dcterms:created xsi:type="dcterms:W3CDTF">2006-08-16T00:00:00Z</dcterms:created>
  <dcterms:modified xsi:type="dcterms:W3CDTF">2022-07-15T09:58:51Z</dcterms:modified>
  <dc:identifier>DAFGYptFVp0</dc:identifier>
</cp:coreProperties>
</file>